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5" r:id="rId3"/>
    <p:sldId id="259" r:id="rId4"/>
    <p:sldId id="260" r:id="rId5"/>
    <p:sldId id="261" r:id="rId6"/>
    <p:sldId id="262" r:id="rId7"/>
    <p:sldId id="263" r:id="rId8"/>
    <p:sldId id="264" r:id="rId9"/>
    <p:sldId id="278" r:id="rId10"/>
    <p:sldId id="266" r:id="rId11"/>
    <p:sldId id="267" r:id="rId12"/>
    <p:sldId id="27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79" d="100"/>
          <a:sy n="79" d="100"/>
        </p:scale>
        <p:origin x="773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B48F5-BACC-47D6-A0F7-82FBF9C6BC85}" type="datetimeFigureOut">
              <a:rPr lang="en-US"/>
              <a:t>9/21/2025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CAF8E-318A-4EFE-8633-D9E72ABCE0E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1CD00-5424-4675-AB18-2C419B060449}" type="datetimeFigureOut">
              <a:rPr lang="en-US"/>
              <a:t>9/21/2025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2CF44-2B13-41B4-A334-1CDF534EEBB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 descr="An empty placeholder to add an image. Click on the placeholder and select the image that you wish to add.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be.com/@afcasiancup?si=ckRk_dPCZg2hES_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0" y="2852936"/>
            <a:ext cx="11377264" cy="2143085"/>
          </a:xfrm>
        </p:spPr>
        <p:txBody>
          <a:bodyPr>
            <a:noAutofit/>
          </a:bodyPr>
          <a:lstStyle/>
          <a:p>
            <a:pPr algn="ctr"/>
            <a:r>
              <a:rPr lang="en-PH" sz="4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of Attacking and Defensive Tactics </a:t>
            </a:r>
            <a:br>
              <a:rPr lang="en-PH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PH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Indonesian National Football Team in the 2024 Asian Cup</a:t>
            </a:r>
            <a:endParaRPr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1385" y="5229200"/>
            <a:ext cx="11593288" cy="685800"/>
          </a:xfrm>
        </p:spPr>
        <p:txBody>
          <a:bodyPr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Fajar Awang Irawan, Heny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Ngatifah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Dhias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Fajar Widya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Permana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Aziz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Amrulloh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Primawati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Suciani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Agil Kusuma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Wardhana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Romayuli</a:t>
            </a:r>
            <a:b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Universitas Negeri Semarang, Indonesia </a:t>
            </a:r>
            <a:endParaRPr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574A16E-2015-572C-5B6C-08750A8F9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86016"/>
            <a:ext cx="1008112" cy="134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A5D40EF-C686-C71D-EB48-57EE05D79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710" y="125327"/>
            <a:ext cx="1388954" cy="134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A0C17868-F568-4AA1-915B-BFE03438F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002" y="144983"/>
            <a:ext cx="1314279" cy="134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/>
          <p:nvPr/>
        </p:nvSpPr>
        <p:spPr>
          <a:xfrm>
            <a:off x="839416" y="1464855"/>
            <a:ext cx="3624315" cy="3928290"/>
          </a:xfrm>
          <a:custGeom>
            <a:avLst/>
            <a:gdLst/>
            <a:ahLst/>
            <a:cxnLst/>
            <a:rect l="l" t="t" r="r" b="b"/>
            <a:pathLst>
              <a:path w="4426702" h="4947777">
                <a:moveTo>
                  <a:pt x="0" y="0"/>
                </a:moveTo>
                <a:lnTo>
                  <a:pt x="4426701" y="0"/>
                </a:lnTo>
                <a:lnTo>
                  <a:pt x="4426701" y="4947778"/>
                </a:lnTo>
                <a:lnTo>
                  <a:pt x="0" y="49477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73786" t="-71902" r="-156425" b="-44500"/>
            </a:stretch>
          </a:blipFill>
        </p:spPr>
        <p:txBody>
          <a:bodyPr/>
          <a:lstStyle/>
          <a:p>
            <a:endParaRPr lang="en-ID" sz="1200"/>
          </a:p>
        </p:txBody>
      </p:sp>
      <p:sp>
        <p:nvSpPr>
          <p:cNvPr id="11" name="TextBox 11"/>
          <p:cNvSpPr txBox="1"/>
          <p:nvPr/>
        </p:nvSpPr>
        <p:spPr>
          <a:xfrm>
            <a:off x="4871864" y="1464855"/>
            <a:ext cx="6264696" cy="22004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2890"/>
              </a:lnSpc>
              <a:buFont typeface="Wingdings" panose="05000000000000000000" pitchFamily="2" charset="2"/>
              <a:buChar char="ü"/>
            </a:pPr>
            <a:r>
              <a:rPr lang="en-US" sz="2064" dirty="0">
                <a:solidFill>
                  <a:srgbClr val="FFFFFF"/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</a:rPr>
              <a:t>The figure illustrates the defensive strategy of the Indonesian National Team when facing South Korea, using a </a:t>
            </a:r>
            <a:r>
              <a:rPr lang="en-US" sz="2064" dirty="0">
                <a:solidFill>
                  <a:srgbClr val="00FF00"/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</a:rPr>
              <a:t>mid-to-low block strategy</a:t>
            </a:r>
            <a:r>
              <a:rPr lang="en-US" sz="2064" dirty="0">
                <a:solidFill>
                  <a:srgbClr val="FFFFFF"/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</a:rPr>
              <a:t>. </a:t>
            </a:r>
          </a:p>
          <a:p>
            <a:pPr marL="342900" indent="-342900" algn="just">
              <a:lnSpc>
                <a:spcPts val="2890"/>
              </a:lnSpc>
              <a:buFont typeface="Wingdings" panose="05000000000000000000" pitchFamily="2" charset="2"/>
              <a:buChar char="ü"/>
            </a:pPr>
            <a:r>
              <a:rPr lang="en-US" sz="2064" dirty="0">
                <a:solidFill>
                  <a:srgbClr val="FFFFFF"/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</a:rPr>
              <a:t>The defenders formed a tight and organized line around the penalty box to limit the movement of South Korean players.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39416" y="908720"/>
            <a:ext cx="2530851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sz="3334" dirty="0">
                <a:solidFill>
                  <a:srgbClr val="FFFFFF"/>
                </a:solidFill>
                <a:latin typeface="Times New Roman" panose="02020603050405020304" pitchFamily="18" charset="0"/>
                <a:ea typeface="Archivo Black"/>
                <a:cs typeface="Times New Roman" panose="02020603050405020304" pitchFamily="18" charset="0"/>
                <a:sym typeface="Archivo Black"/>
              </a:rPr>
              <a:t>RESULTS</a:t>
            </a:r>
          </a:p>
        </p:txBody>
      </p:sp>
      <p:pic>
        <p:nvPicPr>
          <p:cNvPr id="14" name="Picture 13" descr="A person sitting on a chair with a football ball&#10;&#10;AI-generated content may be incorrect.">
            <a:extLst>
              <a:ext uri="{FF2B5EF4-FFF2-40B4-BE49-F238E27FC236}">
                <a16:creationId xmlns:a16="http://schemas.microsoft.com/office/drawing/2014/main" id="{F1FAE1DD-75DC-0ADA-F070-5BA51F5CFA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326" y="3429000"/>
            <a:ext cx="4209234" cy="2805154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839416" y="855819"/>
            <a:ext cx="3653271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97"/>
              </a:lnSpc>
            </a:pPr>
            <a:r>
              <a:rPr lang="en-US" sz="3616" dirty="0">
                <a:solidFill>
                  <a:srgbClr val="FFFFFF"/>
                </a:solidFill>
                <a:latin typeface="Times New Roman" panose="02020603050405020304" pitchFamily="18" charset="0"/>
                <a:ea typeface="Archivo Black"/>
                <a:cs typeface="Times New Roman" panose="02020603050405020304" pitchFamily="18" charset="0"/>
                <a:sym typeface="Archivo Black"/>
              </a:rPr>
              <a:t>CONCLUSION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83432" y="1628800"/>
            <a:ext cx="10657184" cy="41293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algn="just">
              <a:lnSpc>
                <a:spcPts val="2333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</a:rPr>
              <a:t>This study found that The analysis of the 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</a:rPr>
              <a:t>attacking strategy 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</a:rPr>
              <a:t>of the Indonesian U-23 National Football Team in the 2024 Asian Cup using </a:t>
            </a:r>
            <a:r>
              <a:rPr lang="en-US" sz="2000" dirty="0">
                <a:solidFill>
                  <a:srgbClr val="00FF00"/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</a:rPr>
              <a:t>counterattack and crossing combination patterns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</a:rPr>
              <a:t>, is considered effective, allowing Indonesian players to exploit gaps in the opponent’s high defensive line, while crossing serves as a tool to create goal opportunities. </a:t>
            </a:r>
          </a:p>
          <a:p>
            <a:pPr marL="285750" indent="-285750" algn="just">
              <a:lnSpc>
                <a:spcPts val="2333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</a:rPr>
              <a:t>The analysis of the 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</a:rPr>
              <a:t>defensive strategy 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</a:rPr>
              <a:t>of the Indonesian U-23 National Football Team in the 2024 Asian Cup, using </a:t>
            </a:r>
            <a:r>
              <a:rPr lang="en-US" sz="2000" dirty="0">
                <a:solidFill>
                  <a:srgbClr val="00FF00"/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</a:rPr>
              <a:t>disciplined situational pressing and mid-to-low block patterns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</a:rPr>
              <a:t>, is considered effective in narrowing space in the defensive area, forcing opponents to attack in less critical zones. </a:t>
            </a:r>
          </a:p>
          <a:p>
            <a:pPr marL="285750" indent="-285750" algn="just">
              <a:lnSpc>
                <a:spcPts val="2333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</a:rPr>
              <a:t>Meanwhile, situational pressing is utilized to intercept the ball before it reaches critical areas in the defensive line. </a:t>
            </a:r>
          </a:p>
          <a:p>
            <a:pPr marL="285750" indent="-285750" algn="just">
              <a:lnSpc>
                <a:spcPts val="2333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</a:rPr>
              <a:t>The limitation of this study is that the tactical analysis was conducted based on visual observation, which is subjective and prone to individual interpretation. </a:t>
            </a:r>
          </a:p>
          <a:p>
            <a:pPr marL="285750" indent="-285750" algn="just">
              <a:lnSpc>
                <a:spcPts val="2333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</a:rPr>
              <a:t>For future study, it is recommended to use </a:t>
            </a:r>
            <a:r>
              <a:rPr lang="en-US" sz="2000" dirty="0">
                <a:solidFill>
                  <a:srgbClr val="00FF00"/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</a:rPr>
              <a:t>advanced statistical 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</a:rPr>
              <a:t>data such as expected goals (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</a:rPr>
              <a:t>xG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</a:rPr>
              <a:t>), expected assists (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</a:rPr>
              <a:t>xA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</a:rPr>
              <a:t>), pressing counts per zone, and player GPS data to achieve more objective results.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40F68C2A-C9D9-23B7-F421-3C05AA1812E6}"/>
              </a:ext>
            </a:extLst>
          </p:cNvPr>
          <p:cNvSpPr txBox="1"/>
          <p:nvPr/>
        </p:nvSpPr>
        <p:spPr>
          <a:xfrm>
            <a:off x="839416" y="855819"/>
            <a:ext cx="3653271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97"/>
              </a:lnSpc>
            </a:pPr>
            <a:r>
              <a:rPr lang="en-US" sz="3616" dirty="0">
                <a:solidFill>
                  <a:srgbClr val="FFFFFF"/>
                </a:solidFill>
                <a:latin typeface="Times New Roman" panose="02020603050405020304" pitchFamily="18" charset="0"/>
                <a:ea typeface="Archivo Black"/>
                <a:cs typeface="Times New Roman" panose="02020603050405020304" pitchFamily="18" charset="0"/>
                <a:sym typeface="Archivo Black"/>
              </a:rPr>
              <a:t>SALAMAT PO</a:t>
            </a:r>
          </a:p>
        </p:txBody>
      </p:sp>
      <p:pic>
        <p:nvPicPr>
          <p:cNvPr id="4" name="Picture 3" descr="A group of football players posing for a photo&#10;&#10;AI-generated content may be incorrect.">
            <a:extLst>
              <a:ext uri="{FF2B5EF4-FFF2-40B4-BE49-F238E27FC236}">
                <a16:creationId xmlns:a16="http://schemas.microsoft.com/office/drawing/2014/main" id="{95BA898D-4CB7-EDE6-AD3A-75F9FC333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1557337"/>
            <a:ext cx="666750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63400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</a:rPr>
              <a:t>Football is </a:t>
            </a:r>
            <a:r>
              <a:rPr lang="en-US" sz="2400" dirty="0">
                <a:solidFill>
                  <a:srgbClr val="00FF00"/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</a:rPr>
              <a:t>the most popular sport 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</a:rPr>
              <a:t>that is of interest to the Indonesian people, even Indonesia is called the country with the 3rd most fanatical fans in the world after England and Argentina.</a:t>
            </a:r>
          </a:p>
          <a:p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</a:rPr>
              <a:t>According to the results of observations on the Indonesian U-23 National Football Team during the Asian Cup, it shows that </a:t>
            </a:r>
            <a:r>
              <a:rPr lang="en-US" sz="2400" dirty="0">
                <a:solidFill>
                  <a:srgbClr val="00FF00"/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</a:rPr>
              <a:t>the attacking and defensive strategy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</a:rPr>
              <a:t> </a:t>
            </a:r>
            <a:r>
              <a:rPr lang="en-US" altLang="en-US" sz="2400" dirty="0">
                <a:solidFill>
                  <a:srgbClr val="EE0000"/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</a:rPr>
              <a:t>have never been published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</a:rPr>
              <a:t> in academic research results.</a:t>
            </a:r>
          </a:p>
          <a:p>
            <a:r>
              <a:rPr lang="en-PH" sz="2400" dirty="0">
                <a:solidFill>
                  <a:srgbClr val="FFFFFF"/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</a:rPr>
              <a:t>The purpose of this study is to analyze the attacking and defensive strategies used by the Indonesia U-23 National Football Team in the 2024 Asian Cup match.</a:t>
            </a:r>
            <a:endParaRPr lang="en-ID" sz="2400" dirty="0">
              <a:solidFill>
                <a:srgbClr val="FFFFFF"/>
              </a:solidFill>
              <a:latin typeface="Times New Roman" panose="02020603050405020304" pitchFamily="18" charset="0"/>
              <a:ea typeface="Open Sans 1"/>
              <a:cs typeface="Times New Roman" panose="02020603050405020304" pitchFamily="18" charset="0"/>
            </a:endParaRPr>
          </a:p>
          <a:p>
            <a:endParaRPr lang="en-US" altLang="en-US" sz="2400" dirty="0">
              <a:solidFill>
                <a:srgbClr val="FFFFFF"/>
              </a:solidFill>
              <a:latin typeface="Times New Roman" panose="02020603050405020304" pitchFamily="18" charset="0"/>
              <a:ea typeface="Open Sans 1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FFFFFF"/>
              </a:solidFill>
              <a:latin typeface="Times New Roman" panose="02020603050405020304" pitchFamily="18" charset="0"/>
              <a:ea typeface="Open Sans 1"/>
              <a:cs typeface="Times New Roman" panose="02020603050405020304" pitchFamily="18" charset="0"/>
              <a:sym typeface="Open Sans 1"/>
            </a:endParaRPr>
          </a:p>
          <a:p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826300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436409" y="1610130"/>
            <a:ext cx="5072865" cy="495299"/>
            <a:chOff x="0" y="0"/>
            <a:chExt cx="2004095" cy="195673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2004095" cy="195673"/>
            </a:xfrm>
            <a:custGeom>
              <a:avLst/>
              <a:gdLst/>
              <a:ahLst/>
              <a:cxnLst/>
              <a:rect l="l" t="t" r="r" b="b"/>
              <a:pathLst>
                <a:path w="2004095" h="195673">
                  <a:moveTo>
                    <a:pt x="51889" y="0"/>
                  </a:moveTo>
                  <a:lnTo>
                    <a:pt x="1952206" y="0"/>
                  </a:lnTo>
                  <a:cubicBezTo>
                    <a:pt x="1965968" y="0"/>
                    <a:pt x="1979166" y="5467"/>
                    <a:pt x="1988897" y="15198"/>
                  </a:cubicBezTo>
                  <a:cubicBezTo>
                    <a:pt x="1998628" y="24929"/>
                    <a:pt x="2004095" y="38127"/>
                    <a:pt x="2004095" y="51889"/>
                  </a:cubicBezTo>
                  <a:lnTo>
                    <a:pt x="2004095" y="143785"/>
                  </a:lnTo>
                  <a:cubicBezTo>
                    <a:pt x="2004095" y="157546"/>
                    <a:pt x="1998628" y="170744"/>
                    <a:pt x="1988897" y="180476"/>
                  </a:cubicBezTo>
                  <a:cubicBezTo>
                    <a:pt x="1979166" y="190207"/>
                    <a:pt x="1965968" y="195673"/>
                    <a:pt x="1952206" y="195673"/>
                  </a:cubicBezTo>
                  <a:lnTo>
                    <a:pt x="51889" y="195673"/>
                  </a:lnTo>
                  <a:cubicBezTo>
                    <a:pt x="38127" y="195673"/>
                    <a:pt x="24929" y="190207"/>
                    <a:pt x="15198" y="180476"/>
                  </a:cubicBezTo>
                  <a:cubicBezTo>
                    <a:pt x="5467" y="170744"/>
                    <a:pt x="0" y="157546"/>
                    <a:pt x="0" y="143785"/>
                  </a:cubicBezTo>
                  <a:lnTo>
                    <a:pt x="0" y="51889"/>
                  </a:lnTo>
                  <a:cubicBezTo>
                    <a:pt x="0" y="38127"/>
                    <a:pt x="5467" y="24929"/>
                    <a:pt x="15198" y="15198"/>
                  </a:cubicBezTo>
                  <a:cubicBezTo>
                    <a:pt x="24929" y="5467"/>
                    <a:pt x="38127" y="0"/>
                    <a:pt x="51889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ID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004095" cy="233773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11" name="Freeform 11"/>
          <p:cNvSpPr/>
          <p:nvPr/>
        </p:nvSpPr>
        <p:spPr>
          <a:xfrm>
            <a:off x="551384" y="1650529"/>
            <a:ext cx="372747" cy="353178"/>
          </a:xfrm>
          <a:custGeom>
            <a:avLst/>
            <a:gdLst/>
            <a:ahLst/>
            <a:cxnLst/>
            <a:rect l="l" t="t" r="r" b="b"/>
            <a:pathLst>
              <a:path w="559121" h="529767">
                <a:moveTo>
                  <a:pt x="0" y="0"/>
                </a:moveTo>
                <a:lnTo>
                  <a:pt x="559121" y="0"/>
                </a:lnTo>
                <a:lnTo>
                  <a:pt x="559121" y="529767"/>
                </a:lnTo>
                <a:lnTo>
                  <a:pt x="0" y="5297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 sz="1200" dirty="0">
              <a:solidFill>
                <a:srgbClr val="00FF00"/>
              </a:solidFill>
              <a:highlight>
                <a:srgbClr val="000000"/>
              </a:highlight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70206" y="804203"/>
            <a:ext cx="2611077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97"/>
              </a:lnSpc>
            </a:pP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rchivo Black"/>
                <a:cs typeface="Times New Roman" panose="02020603050405020304" pitchFamily="18" charset="0"/>
                <a:sym typeface="Archivo Black"/>
              </a:rPr>
              <a:t>METHOD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992237" y="1666999"/>
            <a:ext cx="2798225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19"/>
              </a:lnSpc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Open Sans 1 Bold"/>
                <a:cs typeface="Times New Roman" panose="02020603050405020304" pitchFamily="18" charset="0"/>
                <a:sym typeface="Open Sans 1 Bold"/>
              </a:rPr>
              <a:t>Research Design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56242" y="2255345"/>
            <a:ext cx="11279516" cy="1474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2333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</a:rPr>
              <a:t>The research method used in this study is quantitative with a </a:t>
            </a:r>
            <a:r>
              <a:rPr lang="en-US" sz="2000" dirty="0">
                <a:solidFill>
                  <a:srgbClr val="00FF00"/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</a:rPr>
              <a:t>Descriptive Analysis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</a:rPr>
              <a:t> approach.  </a:t>
            </a:r>
          </a:p>
          <a:p>
            <a:pPr marL="342900" indent="-342900" algn="just">
              <a:lnSpc>
                <a:spcPts val="2333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</a:rPr>
              <a:t>The study uses live match and recording videos of the Indonesian U-23 National Football Team in the 2024 Asian Cup, which are then analyzed to obtain quantitative data. </a:t>
            </a:r>
          </a:p>
          <a:p>
            <a:pPr marL="342900" indent="-342900" algn="just">
              <a:lnSpc>
                <a:spcPts val="2333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</a:rPr>
              <a:t>The variables in this study are the attacking strategy and the defensive strategy of the U-23 National Team in the 2023/2024 Asian Cup season.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760931" y="3685932"/>
            <a:ext cx="1426684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19"/>
              </a:lnSpc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Open Sans 1 Bold"/>
                <a:cs typeface="Times New Roman" panose="02020603050405020304" pitchFamily="18" charset="0"/>
                <a:sym typeface="Open Sans 1 Bold"/>
              </a:rPr>
              <a:t>Population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662662" y="4376871"/>
            <a:ext cx="8670661" cy="1474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 algn="just">
              <a:lnSpc>
                <a:spcPts val="2333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</a:rPr>
              <a:t>The research is categorized as digital-based using online through match video observations and collected on the official YouTube account of the </a:t>
            </a:r>
            <a:r>
              <a:rPr lang="en-US" sz="2000" i="1" u="sng" dirty="0">
                <a:solidFill>
                  <a:srgbClr val="00FF00"/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  <a:hlinkClick r:id="rId4" tooltip="https://youtube.com/@afcasiancup?si=ckRk_dPCZg2hES_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AFC Asian Cup</a:t>
            </a:r>
            <a:r>
              <a:rPr lang="en-US" sz="2000" i="1" u="sng" dirty="0">
                <a:solidFill>
                  <a:srgbClr val="00FF00"/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</a:rPr>
              <a:t> and You Tube Channel. </a:t>
            </a:r>
          </a:p>
          <a:p>
            <a:pPr marL="342900" indent="-342900" algn="just">
              <a:lnSpc>
                <a:spcPts val="2333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</a:rPr>
              <a:t>Data collection in this study was carried out from December 12, 2024, to December 18, 2024, to obtain data that would then be analyzed.</a:t>
            </a:r>
            <a:endParaRPr lang="en-US" sz="2000" dirty="0">
              <a:latin typeface="Times New Roman" panose="02020603050405020304" pitchFamily="18" charset="0"/>
              <a:ea typeface="Open Sans 1"/>
              <a:cs typeface="Times New Roman" panose="02020603050405020304" pitchFamily="18" charset="0"/>
              <a:sym typeface="Open Sans 1"/>
              <a:hlinkClick r:id="rId4" tooltip="https://youtube.com/@afcasiancup?si=ckRk_dPCZg2hES_g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459937" y="1627689"/>
            <a:ext cx="5072865" cy="495299"/>
            <a:chOff x="0" y="0"/>
            <a:chExt cx="2004095" cy="195673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2004095" cy="195673"/>
            </a:xfrm>
            <a:custGeom>
              <a:avLst/>
              <a:gdLst/>
              <a:ahLst/>
              <a:cxnLst/>
              <a:rect l="l" t="t" r="r" b="b"/>
              <a:pathLst>
                <a:path w="2004095" h="195673">
                  <a:moveTo>
                    <a:pt x="51889" y="0"/>
                  </a:moveTo>
                  <a:lnTo>
                    <a:pt x="1952206" y="0"/>
                  </a:lnTo>
                  <a:cubicBezTo>
                    <a:pt x="1965968" y="0"/>
                    <a:pt x="1979166" y="5467"/>
                    <a:pt x="1988897" y="15198"/>
                  </a:cubicBezTo>
                  <a:cubicBezTo>
                    <a:pt x="1998628" y="24929"/>
                    <a:pt x="2004095" y="38127"/>
                    <a:pt x="2004095" y="51889"/>
                  </a:cubicBezTo>
                  <a:lnTo>
                    <a:pt x="2004095" y="143785"/>
                  </a:lnTo>
                  <a:cubicBezTo>
                    <a:pt x="2004095" y="157546"/>
                    <a:pt x="1998628" y="170744"/>
                    <a:pt x="1988897" y="180476"/>
                  </a:cubicBezTo>
                  <a:cubicBezTo>
                    <a:pt x="1979166" y="190207"/>
                    <a:pt x="1965968" y="195673"/>
                    <a:pt x="1952206" y="195673"/>
                  </a:cubicBezTo>
                  <a:lnTo>
                    <a:pt x="51889" y="195673"/>
                  </a:lnTo>
                  <a:cubicBezTo>
                    <a:pt x="38127" y="195673"/>
                    <a:pt x="24929" y="190207"/>
                    <a:pt x="15198" y="180476"/>
                  </a:cubicBezTo>
                  <a:cubicBezTo>
                    <a:pt x="5467" y="170744"/>
                    <a:pt x="0" y="157546"/>
                    <a:pt x="0" y="143785"/>
                  </a:cubicBezTo>
                  <a:lnTo>
                    <a:pt x="0" y="51889"/>
                  </a:lnTo>
                  <a:cubicBezTo>
                    <a:pt x="0" y="38127"/>
                    <a:pt x="5467" y="24929"/>
                    <a:pt x="15198" y="15198"/>
                  </a:cubicBezTo>
                  <a:cubicBezTo>
                    <a:pt x="24929" y="5467"/>
                    <a:pt x="38127" y="0"/>
                    <a:pt x="51889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ID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004095" cy="233773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" name="Freeform 9"/>
          <p:cNvSpPr/>
          <p:nvPr/>
        </p:nvSpPr>
        <p:spPr>
          <a:xfrm>
            <a:off x="7752184" y="4220327"/>
            <a:ext cx="4176466" cy="495299"/>
          </a:xfrm>
          <a:custGeom>
            <a:avLst/>
            <a:gdLst/>
            <a:ahLst/>
            <a:cxnLst/>
            <a:rect l="l" t="t" r="r" b="b"/>
            <a:pathLst>
              <a:path w="1948099" h="195673">
                <a:moveTo>
                  <a:pt x="53380" y="0"/>
                </a:moveTo>
                <a:lnTo>
                  <a:pt x="1894718" y="0"/>
                </a:lnTo>
                <a:cubicBezTo>
                  <a:pt x="1908876" y="0"/>
                  <a:pt x="1922453" y="5624"/>
                  <a:pt x="1932464" y="15635"/>
                </a:cubicBezTo>
                <a:cubicBezTo>
                  <a:pt x="1942474" y="25646"/>
                  <a:pt x="1948099" y="39223"/>
                  <a:pt x="1948099" y="53380"/>
                </a:cubicBezTo>
                <a:lnTo>
                  <a:pt x="1948099" y="142293"/>
                </a:lnTo>
                <a:cubicBezTo>
                  <a:pt x="1948099" y="171774"/>
                  <a:pt x="1924199" y="195673"/>
                  <a:pt x="1894718" y="195673"/>
                </a:cubicBezTo>
                <a:lnTo>
                  <a:pt x="53380" y="195673"/>
                </a:lnTo>
                <a:cubicBezTo>
                  <a:pt x="23899" y="195673"/>
                  <a:pt x="0" y="171774"/>
                  <a:pt x="0" y="142293"/>
                </a:cubicBezTo>
                <a:lnTo>
                  <a:pt x="0" y="53380"/>
                </a:lnTo>
                <a:cubicBezTo>
                  <a:pt x="0" y="23899"/>
                  <a:pt x="23899" y="0"/>
                  <a:pt x="5338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endParaRPr lang="en-ID" sz="1200" dirty="0"/>
          </a:p>
        </p:txBody>
      </p:sp>
      <p:sp>
        <p:nvSpPr>
          <p:cNvPr id="11" name="Freeform 11"/>
          <p:cNvSpPr/>
          <p:nvPr/>
        </p:nvSpPr>
        <p:spPr>
          <a:xfrm>
            <a:off x="523437" y="1698749"/>
            <a:ext cx="372747" cy="353178"/>
          </a:xfrm>
          <a:custGeom>
            <a:avLst/>
            <a:gdLst/>
            <a:ahLst/>
            <a:cxnLst/>
            <a:rect l="l" t="t" r="r" b="b"/>
            <a:pathLst>
              <a:path w="559121" h="529767">
                <a:moveTo>
                  <a:pt x="0" y="0"/>
                </a:moveTo>
                <a:lnTo>
                  <a:pt x="559121" y="0"/>
                </a:lnTo>
                <a:lnTo>
                  <a:pt x="559121" y="529767"/>
                </a:lnTo>
                <a:lnTo>
                  <a:pt x="0" y="5297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 sz="1200"/>
          </a:p>
        </p:txBody>
      </p:sp>
      <p:sp>
        <p:nvSpPr>
          <p:cNvPr id="12" name="Freeform 12"/>
          <p:cNvSpPr/>
          <p:nvPr/>
        </p:nvSpPr>
        <p:spPr>
          <a:xfrm>
            <a:off x="11357419" y="4291386"/>
            <a:ext cx="372747" cy="353178"/>
          </a:xfrm>
          <a:custGeom>
            <a:avLst/>
            <a:gdLst/>
            <a:ahLst/>
            <a:cxnLst/>
            <a:rect l="l" t="t" r="r" b="b"/>
            <a:pathLst>
              <a:path w="559121" h="529767">
                <a:moveTo>
                  <a:pt x="0" y="0"/>
                </a:moveTo>
                <a:lnTo>
                  <a:pt x="559121" y="0"/>
                </a:lnTo>
                <a:lnTo>
                  <a:pt x="559121" y="529768"/>
                </a:lnTo>
                <a:lnTo>
                  <a:pt x="0" y="5297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 sz="1200"/>
          </a:p>
        </p:txBody>
      </p:sp>
      <p:sp>
        <p:nvSpPr>
          <p:cNvPr id="14" name="TextBox 14"/>
          <p:cNvSpPr txBox="1"/>
          <p:nvPr/>
        </p:nvSpPr>
        <p:spPr>
          <a:xfrm>
            <a:off x="409450" y="839871"/>
            <a:ext cx="2611077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97"/>
              </a:lnSpc>
            </a:pPr>
            <a:r>
              <a:rPr lang="en-US" sz="3616" dirty="0">
                <a:solidFill>
                  <a:srgbClr val="FFFFFF"/>
                </a:solidFill>
                <a:latin typeface="Times New Roman" panose="02020603050405020304" pitchFamily="18" charset="0"/>
                <a:ea typeface="Archivo Black"/>
                <a:cs typeface="Times New Roman" panose="02020603050405020304" pitchFamily="18" charset="0"/>
                <a:sym typeface="Archivo Black"/>
              </a:rPr>
              <a:t>METHOD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373236" y="1666999"/>
            <a:ext cx="1461573" cy="292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19"/>
              </a:lnSpc>
            </a:pPr>
            <a:r>
              <a:rPr lang="en-US" sz="1799" b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Procedure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61834" y="2211888"/>
            <a:ext cx="11106773" cy="20646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algn="just">
              <a:lnSpc>
                <a:spcPts val="2333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</a:rPr>
              <a:t>The research instrument includes </a:t>
            </a:r>
            <a:r>
              <a:rPr lang="en-US" sz="2000" dirty="0">
                <a:solidFill>
                  <a:srgbClr val="00FF00"/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</a:rPr>
              <a:t>11 attacking indicators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</a:rPr>
              <a:t>; shot on target, heading, free kick, penalty, corner kick, through pass, crossing, passing, throw-in, long ball, and shooting, </a:t>
            </a:r>
          </a:p>
          <a:p>
            <a:pPr marL="285750" indent="-285750" algn="just">
              <a:lnSpc>
                <a:spcPts val="2333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</a:rPr>
              <a:t>And </a:t>
            </a:r>
            <a:r>
              <a:rPr lang="en-US" sz="2000" dirty="0">
                <a:solidFill>
                  <a:srgbClr val="00FF00"/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</a:rPr>
              <a:t>12 defensive indicators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</a:rPr>
              <a:t>; tackling, body charge, blunder, penalty save, saving, foul, clearance, blocking, intercept, offside, ball control, and goal kick. </a:t>
            </a:r>
          </a:p>
          <a:p>
            <a:pPr marL="285750" indent="-285750" algn="just">
              <a:lnSpc>
                <a:spcPts val="2333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</a:rPr>
              <a:t>A total of 5 videos were taken as samples, with 21 players ranging from starting players to substitutes used by the coach.  Data analysis stage, namely analyzing the data obtained using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</a:rPr>
              <a:t>Kinovea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</a:rPr>
              <a:t> 0.9.5 software.</a:t>
            </a:r>
          </a:p>
          <a:p>
            <a:pPr marL="285750" indent="-285750" algn="just">
              <a:lnSpc>
                <a:spcPts val="2333"/>
              </a:lnSpc>
              <a:buFont typeface="Wingdings" panose="05000000000000000000" pitchFamily="2" charset="2"/>
              <a:buChar char="ü"/>
            </a:pPr>
            <a:endParaRPr lang="en-US" sz="2000" dirty="0">
              <a:solidFill>
                <a:srgbClr val="FFFFFF"/>
              </a:solidFill>
              <a:latin typeface="Times New Roman" panose="02020603050405020304" pitchFamily="18" charset="0"/>
              <a:ea typeface="Open Sans 1"/>
              <a:cs typeface="Times New Roman" panose="02020603050405020304" pitchFamily="18" charset="0"/>
              <a:sym typeface="Open Sans 1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256240" y="4321493"/>
            <a:ext cx="1737560" cy="292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19"/>
              </a:lnSpc>
            </a:pPr>
            <a:r>
              <a:rPr lang="en-US" sz="1799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Data Analysis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153930" y="5013176"/>
            <a:ext cx="9179393" cy="884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 algn="just">
              <a:lnSpc>
                <a:spcPts val="2333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</a:rPr>
              <a:t>Analysis technique presenting data in a concise and systematic manner and can also provide a general overview related to the team’s performance, such as accurate passing, number of shots, number of fouls, and others.</a:t>
            </a:r>
          </a:p>
        </p:txBody>
      </p:sp>
    </p:spTree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541978" y="1600180"/>
            <a:ext cx="5976664" cy="3024336"/>
          </a:xfrm>
          <a:custGeom>
            <a:avLst/>
            <a:gdLst/>
            <a:ahLst/>
            <a:cxnLst/>
            <a:rect l="l" t="t" r="r" b="b"/>
            <a:pathLst>
              <a:path w="8708335" h="3953102">
                <a:moveTo>
                  <a:pt x="0" y="0"/>
                </a:moveTo>
                <a:lnTo>
                  <a:pt x="8708335" y="0"/>
                </a:lnTo>
                <a:lnTo>
                  <a:pt x="8708335" y="3953102"/>
                </a:lnTo>
                <a:lnTo>
                  <a:pt x="0" y="39531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8334" t="-62727" r="-26856" b="-29481"/>
            </a:stretch>
          </a:blipFill>
        </p:spPr>
        <p:txBody>
          <a:bodyPr/>
          <a:lstStyle/>
          <a:p>
            <a:endParaRPr lang="en-ID" sz="1200"/>
          </a:p>
        </p:txBody>
      </p:sp>
      <p:sp>
        <p:nvSpPr>
          <p:cNvPr id="8" name="TextBox 8"/>
          <p:cNvSpPr txBox="1"/>
          <p:nvPr/>
        </p:nvSpPr>
        <p:spPr>
          <a:xfrm>
            <a:off x="541978" y="692696"/>
            <a:ext cx="2530851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sz="3334" dirty="0">
                <a:solidFill>
                  <a:srgbClr val="FFFFFF"/>
                </a:solidFill>
                <a:latin typeface="Times New Roman" panose="02020603050405020304" pitchFamily="18" charset="0"/>
                <a:ea typeface="Archivo Black"/>
                <a:cs typeface="Times New Roman" panose="02020603050405020304" pitchFamily="18" charset="0"/>
                <a:sym typeface="Archivo Black"/>
              </a:rPr>
              <a:t>RESULTS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07368" y="4941168"/>
            <a:ext cx="11017224" cy="141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algn="just">
              <a:lnSpc>
                <a:spcPts val="2239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</a:rPr>
              <a:t>There are two types of attacking strategies used by the Indonesian U-23 National Football Team; </a:t>
            </a:r>
            <a:b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</a:rPr>
            </a:b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</a:rPr>
              <a:t>dynamic play strategies and set-piece strategies. </a:t>
            </a:r>
          </a:p>
          <a:p>
            <a:pPr marL="285750" indent="-285750" algn="just">
              <a:lnSpc>
                <a:spcPts val="2239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FF00"/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</a:rPr>
              <a:t>The dynamic play strategies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</a:rPr>
              <a:t> employed by the Indonesian U-23 National Football Team include crossing, long balls, and counterattacks.</a:t>
            </a:r>
          </a:p>
          <a:p>
            <a:pPr marL="285750" indent="-285750" algn="just">
              <a:lnSpc>
                <a:spcPts val="2239"/>
              </a:lnSpc>
              <a:buFont typeface="Wingdings" panose="05000000000000000000" pitchFamily="2" charset="2"/>
              <a:buChar char="ü"/>
            </a:pPr>
            <a:r>
              <a:rPr lang="en-PH" sz="20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set-piece attacking strategies </a:t>
            </a:r>
            <a:r>
              <a:rPr lang="en-PH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involved heading and throw-ins.</a:t>
            </a:r>
            <a:endParaRPr lang="en-US" sz="2000" dirty="0">
              <a:solidFill>
                <a:srgbClr val="FFFFFF"/>
              </a:solidFill>
              <a:latin typeface="Times New Roman" panose="02020603050405020304" pitchFamily="18" charset="0"/>
              <a:ea typeface="Open Sans 1"/>
              <a:cs typeface="Times New Roman" panose="02020603050405020304" pitchFamily="18" charset="0"/>
              <a:sym typeface="Open Sans 1"/>
            </a:endParaRPr>
          </a:p>
        </p:txBody>
      </p:sp>
      <p:pic>
        <p:nvPicPr>
          <p:cNvPr id="13" name="Picture 12" descr="A group of men in sports uniforms making a heart with their hands&#10;&#10;AI-generated content may be incorrect.">
            <a:extLst>
              <a:ext uri="{FF2B5EF4-FFF2-40B4-BE49-F238E27FC236}">
                <a16:creationId xmlns:a16="http://schemas.microsoft.com/office/drawing/2014/main" id="{F3AC3ADE-E08B-830D-CB0A-2FD2F85D52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1600180"/>
            <a:ext cx="5133950" cy="2882346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/>
          <p:nvPr/>
        </p:nvSpPr>
        <p:spPr>
          <a:xfrm>
            <a:off x="549501" y="1340768"/>
            <a:ext cx="6090761" cy="2492421"/>
          </a:xfrm>
          <a:custGeom>
            <a:avLst/>
            <a:gdLst/>
            <a:ahLst/>
            <a:cxnLst/>
            <a:rect l="l" t="t" r="r" b="b"/>
            <a:pathLst>
              <a:path w="9136141" h="3738631">
                <a:moveTo>
                  <a:pt x="0" y="0"/>
                </a:moveTo>
                <a:lnTo>
                  <a:pt x="9136141" y="0"/>
                </a:lnTo>
                <a:lnTo>
                  <a:pt x="9136141" y="3738631"/>
                </a:lnTo>
                <a:lnTo>
                  <a:pt x="0" y="37386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126" t="-72717" r="-28731" b="-45540"/>
            </a:stretch>
          </a:blipFill>
        </p:spPr>
        <p:txBody>
          <a:bodyPr/>
          <a:lstStyle/>
          <a:p>
            <a:endParaRPr lang="en-ID" sz="1200"/>
          </a:p>
        </p:txBody>
      </p:sp>
      <p:sp>
        <p:nvSpPr>
          <p:cNvPr id="11" name="TextBox 11"/>
          <p:cNvSpPr txBox="1"/>
          <p:nvPr/>
        </p:nvSpPr>
        <p:spPr>
          <a:xfrm>
            <a:off x="525342" y="764704"/>
            <a:ext cx="2530851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sz="3334" dirty="0">
                <a:solidFill>
                  <a:srgbClr val="FFFFFF"/>
                </a:solidFill>
                <a:latin typeface="Times New Roman" panose="02020603050405020304" pitchFamily="18" charset="0"/>
                <a:ea typeface="Archivo Black"/>
                <a:cs typeface="Times New Roman" panose="02020603050405020304" pitchFamily="18" charset="0"/>
                <a:sym typeface="Archivo Black"/>
              </a:rPr>
              <a:t>RESULTS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25342" y="4154807"/>
            <a:ext cx="10729192" cy="2257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2239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</a:rPr>
              <a:t>Based on the table, the Indonesian National Team showed </a:t>
            </a:r>
            <a:r>
              <a:rPr lang="en-US" sz="2000" dirty="0">
                <a:solidFill>
                  <a:srgbClr val="EE0000"/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</a:rPr>
              <a:t>inconsistency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</a:rPr>
              <a:t> in the defensive line during the Asian Cup.</a:t>
            </a:r>
          </a:p>
          <a:p>
            <a:pPr marL="342900" indent="-342900" algn="just">
              <a:lnSpc>
                <a:spcPts val="2239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</a:rPr>
              <a:t>Some players demonstrated </a:t>
            </a:r>
            <a:r>
              <a:rPr lang="en-US" sz="2000" dirty="0">
                <a:solidFill>
                  <a:srgbClr val="00FF00"/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</a:rPr>
              <a:t>solid and strong performances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</a:rPr>
              <a:t> in maintaining defense, but quite a few still </a:t>
            </a:r>
            <a:r>
              <a:rPr lang="en-US" sz="2000" dirty="0">
                <a:solidFill>
                  <a:srgbClr val="EE0000"/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</a:rPr>
              <a:t>made errors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</a:rPr>
              <a:t>. </a:t>
            </a:r>
          </a:p>
          <a:p>
            <a:pPr marL="342900" indent="-342900" algn="just">
              <a:lnSpc>
                <a:spcPts val="2239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</a:rPr>
              <a:t>The high number of </a:t>
            </a:r>
            <a:r>
              <a:rPr lang="en-US" sz="2000" dirty="0">
                <a:solidFill>
                  <a:srgbClr val="EE0000"/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</a:rPr>
              <a:t>tackles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</a:rPr>
              <a:t> in the statistics proves that the defenders worked hard to block the opponents’ attacks, with players averaging 23% tackles. </a:t>
            </a:r>
          </a:p>
          <a:p>
            <a:pPr marL="342900" indent="-342900" algn="just">
              <a:lnSpc>
                <a:spcPts val="2239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</a:rPr>
              <a:t>In addition to tackles, Indonesian players also frequently performed </a:t>
            </a:r>
            <a:r>
              <a:rPr lang="en-US" sz="2000" dirty="0">
                <a:solidFill>
                  <a:srgbClr val="EE0000"/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</a:rPr>
              <a:t>interceptions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</a:rPr>
              <a:t>, averaging 25% throughout the matches in the 2024 Asian Cup</a:t>
            </a:r>
          </a:p>
        </p:txBody>
      </p:sp>
      <p:pic>
        <p:nvPicPr>
          <p:cNvPr id="15" name="Picture 14" descr="A group of men celebrating on a field&#10;&#10;AI-generated content may be incorrect.">
            <a:extLst>
              <a:ext uri="{FF2B5EF4-FFF2-40B4-BE49-F238E27FC236}">
                <a16:creationId xmlns:a16="http://schemas.microsoft.com/office/drawing/2014/main" id="{7919209F-2CDF-5DDE-FF6B-5753980B38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1318930"/>
            <a:ext cx="3744416" cy="2500393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/>
          <p:nvPr/>
        </p:nvSpPr>
        <p:spPr>
          <a:xfrm>
            <a:off x="2878571" y="651542"/>
            <a:ext cx="6453297" cy="3449109"/>
          </a:xfrm>
          <a:custGeom>
            <a:avLst/>
            <a:gdLst/>
            <a:ahLst/>
            <a:cxnLst/>
            <a:rect l="l" t="t" r="r" b="b"/>
            <a:pathLst>
              <a:path w="5795635" h="3829833">
                <a:moveTo>
                  <a:pt x="0" y="0"/>
                </a:moveTo>
                <a:lnTo>
                  <a:pt x="5795634" y="0"/>
                </a:lnTo>
                <a:lnTo>
                  <a:pt x="5795634" y="3829833"/>
                </a:lnTo>
                <a:lnTo>
                  <a:pt x="0" y="38298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5910" t="-99465" r="-93476" b="-63763"/>
            </a:stretch>
          </a:blipFill>
        </p:spPr>
        <p:txBody>
          <a:bodyPr/>
          <a:lstStyle/>
          <a:p>
            <a:endParaRPr lang="en-ID" sz="1200"/>
          </a:p>
        </p:txBody>
      </p:sp>
      <p:sp>
        <p:nvSpPr>
          <p:cNvPr id="11" name="TextBox 11"/>
          <p:cNvSpPr txBox="1"/>
          <p:nvPr/>
        </p:nvSpPr>
        <p:spPr>
          <a:xfrm>
            <a:off x="543561" y="651542"/>
            <a:ext cx="2530851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sz="3334" dirty="0">
                <a:solidFill>
                  <a:srgbClr val="FFFFFF"/>
                </a:solidFill>
                <a:latin typeface="Times New Roman" panose="02020603050405020304" pitchFamily="18" charset="0"/>
                <a:ea typeface="Archivo Black"/>
                <a:cs typeface="Times New Roman" panose="02020603050405020304" pitchFamily="18" charset="0"/>
                <a:sym typeface="Archivo Black"/>
              </a:rPr>
              <a:t>RESULTS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953930" y="4687152"/>
            <a:ext cx="8302581" cy="141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 algn="just">
              <a:lnSpc>
                <a:spcPts val="2239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</a:rPr>
              <a:t>In the graph, </a:t>
            </a:r>
            <a:r>
              <a:rPr lang="en-US" sz="2000" dirty="0">
                <a:solidFill>
                  <a:srgbClr val="00FF00"/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</a:rPr>
              <a:t>the throw-in 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</a:rPr>
              <a:t>aspect appears as the most frequently used strategy, especially when facing Qatar and Jordan. </a:t>
            </a:r>
          </a:p>
          <a:p>
            <a:pPr marL="342900" indent="-342900" algn="just">
              <a:lnSpc>
                <a:spcPts val="2239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</a:rPr>
              <a:t>From the five data points in the graph, it can be explained that the Indonesian U-23 National Team used </a:t>
            </a:r>
            <a:r>
              <a:rPr lang="en-US" sz="2000" dirty="0">
                <a:solidFill>
                  <a:srgbClr val="00FF00"/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</a:rPr>
              <a:t>wing attacks 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</a:rPr>
              <a:t>in the form of overlaps and utilized set pieces such as throw-ins.</a:t>
            </a:r>
          </a:p>
        </p:txBody>
      </p:sp>
    </p:spTree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695400" y="4596063"/>
            <a:ext cx="10585176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2239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ea typeface="Open Sans 1 Bold"/>
                <a:cs typeface="Times New Roman" panose="02020603050405020304" pitchFamily="18" charset="0"/>
                <a:sym typeface="Open Sans 1 Bold"/>
              </a:rPr>
              <a:t>The figure illustrates the attacking strategy of the Indonesian National Team using </a:t>
            </a:r>
            <a:r>
              <a:rPr lang="en-US" sz="2000" dirty="0">
                <a:solidFill>
                  <a:srgbClr val="00FF00"/>
                </a:solidFill>
                <a:latin typeface="Times New Roman" panose="02020603050405020304" pitchFamily="18" charset="0"/>
                <a:ea typeface="Open Sans 1 Bold"/>
                <a:cs typeface="Times New Roman" panose="02020603050405020304" pitchFamily="18" charset="0"/>
                <a:sym typeface="Open Sans 1 Bold"/>
              </a:rPr>
              <a:t>a combination pattern</a:t>
            </a:r>
            <a:r>
              <a:rPr lang="en-US" sz="2000" dirty="0">
                <a:latin typeface="Times New Roman" panose="02020603050405020304" pitchFamily="18" charset="0"/>
                <a:ea typeface="Open Sans 1 Bold"/>
                <a:cs typeface="Times New Roman" panose="02020603050405020304" pitchFamily="18" charset="0"/>
                <a:sym typeface="Open Sans 1 Bold"/>
              </a:rPr>
              <a:t> around the opponent’s penalty box. </a:t>
            </a:r>
          </a:p>
          <a:p>
            <a:pPr marL="342900" indent="-342900" algn="just">
              <a:lnSpc>
                <a:spcPts val="2239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ea typeface="Open Sans 1 Bold"/>
                <a:cs typeface="Times New Roman" panose="02020603050405020304" pitchFamily="18" charset="0"/>
                <a:sym typeface="Open Sans 1 Bold"/>
              </a:rPr>
              <a:t>Four Indonesian players formed a solid attacking structure by utilizing </a:t>
            </a:r>
            <a:r>
              <a:rPr lang="en-US" sz="2000" dirty="0">
                <a:solidFill>
                  <a:srgbClr val="00FF00"/>
                </a:solidFill>
                <a:latin typeface="Times New Roman" panose="02020603050405020304" pitchFamily="18" charset="0"/>
                <a:ea typeface="Open Sans 1 Bold"/>
                <a:cs typeface="Times New Roman" panose="02020603050405020304" pitchFamily="18" charset="0"/>
                <a:sym typeface="Open Sans 1 Bold"/>
              </a:rPr>
              <a:t>short passes</a:t>
            </a:r>
            <a:r>
              <a:rPr lang="en-US" sz="2000" dirty="0">
                <a:latin typeface="Times New Roman" panose="02020603050405020304" pitchFamily="18" charset="0"/>
                <a:ea typeface="Open Sans 1 Bold"/>
                <a:cs typeface="Times New Roman" panose="02020603050405020304" pitchFamily="18" charset="0"/>
                <a:sym typeface="Open Sans 1 Bold"/>
              </a:rPr>
              <a:t> to break down Australia’s defense. </a:t>
            </a:r>
          </a:p>
          <a:p>
            <a:pPr marL="342900" indent="-342900" algn="just">
              <a:lnSpc>
                <a:spcPts val="2239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ea typeface="Open Sans 1 Bold"/>
                <a:cs typeface="Times New Roman" panose="02020603050405020304" pitchFamily="18" charset="0"/>
                <a:sym typeface="Open Sans 1 Bold"/>
              </a:rPr>
              <a:t>Off-the-ball movements were also clearly executed, with several players moving to find open spaces, creating passing lanes as well as opportunities to draw defenders out of their zones. </a:t>
            </a:r>
          </a:p>
        </p:txBody>
      </p:sp>
      <p:sp>
        <p:nvSpPr>
          <p:cNvPr id="17" name="Freeform 17"/>
          <p:cNvSpPr/>
          <p:nvPr/>
        </p:nvSpPr>
        <p:spPr>
          <a:xfrm>
            <a:off x="3298259" y="974026"/>
            <a:ext cx="5101997" cy="2887022"/>
          </a:xfrm>
          <a:custGeom>
            <a:avLst/>
            <a:gdLst/>
            <a:ahLst/>
            <a:cxnLst/>
            <a:rect l="l" t="t" r="r" b="b"/>
            <a:pathLst>
              <a:path w="5738149" h="2928435">
                <a:moveTo>
                  <a:pt x="0" y="0"/>
                </a:moveTo>
                <a:lnTo>
                  <a:pt x="5738149" y="0"/>
                </a:lnTo>
                <a:lnTo>
                  <a:pt x="5738149" y="2928435"/>
                </a:lnTo>
                <a:lnTo>
                  <a:pt x="0" y="29284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0149" t="-132902" r="-92985" b="-79015"/>
            </a:stretch>
          </a:blipFill>
        </p:spPr>
        <p:txBody>
          <a:bodyPr/>
          <a:lstStyle/>
          <a:p>
            <a:endParaRPr lang="en-ID" sz="1200"/>
          </a:p>
        </p:txBody>
      </p:sp>
      <p:sp>
        <p:nvSpPr>
          <p:cNvPr id="18" name="TextBox 18"/>
          <p:cNvSpPr txBox="1"/>
          <p:nvPr/>
        </p:nvSpPr>
        <p:spPr>
          <a:xfrm>
            <a:off x="767408" y="973193"/>
            <a:ext cx="2530851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sz="3334" dirty="0">
                <a:solidFill>
                  <a:srgbClr val="FFFFFF"/>
                </a:solidFill>
                <a:latin typeface="Times New Roman" panose="02020603050405020304" pitchFamily="18" charset="0"/>
                <a:ea typeface="Archivo Black"/>
                <a:cs typeface="Times New Roman" panose="02020603050405020304" pitchFamily="18" charset="0"/>
                <a:sym typeface="Archivo Black"/>
              </a:rPr>
              <a:t>RESULTS</a:t>
            </a: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EE8107CC-4E01-98DC-9EBE-8B6149DE8665}"/>
              </a:ext>
            </a:extLst>
          </p:cNvPr>
          <p:cNvSpPr txBox="1"/>
          <p:nvPr/>
        </p:nvSpPr>
        <p:spPr>
          <a:xfrm>
            <a:off x="6528048" y="3842749"/>
            <a:ext cx="2016224" cy="2476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239"/>
              </a:lnSpc>
            </a:pPr>
            <a:r>
              <a:rPr lang="en-US" sz="1200" b="1" dirty="0">
                <a:latin typeface="Times New Roman" panose="02020603050405020304" pitchFamily="18" charset="0"/>
                <a:ea typeface="Open Sans 1 Bold"/>
                <a:cs typeface="Times New Roman" panose="02020603050405020304" pitchFamily="18" charset="0"/>
                <a:sym typeface="Open Sans 1 Bold"/>
              </a:rPr>
              <a:t>Analysis using </a:t>
            </a:r>
            <a:r>
              <a:rPr lang="en-US" sz="1200" b="1" dirty="0" err="1">
                <a:latin typeface="Times New Roman" panose="02020603050405020304" pitchFamily="18" charset="0"/>
                <a:ea typeface="Open Sans 1 Bold"/>
                <a:cs typeface="Times New Roman" panose="02020603050405020304" pitchFamily="18" charset="0"/>
                <a:sym typeface="Open Sans 1 Bold"/>
              </a:rPr>
              <a:t>Kinovea</a:t>
            </a:r>
            <a:r>
              <a:rPr lang="en-US" sz="1200" b="1" dirty="0">
                <a:latin typeface="Times New Roman" panose="02020603050405020304" pitchFamily="18" charset="0"/>
                <a:ea typeface="Open Sans 1 Bold"/>
                <a:cs typeface="Times New Roman" panose="02020603050405020304" pitchFamily="18" charset="0"/>
                <a:sym typeface="Open Sans 1 Bold"/>
              </a:rPr>
              <a:t> 0.9.5</a:t>
            </a:r>
          </a:p>
        </p:txBody>
      </p:sp>
    </p:spTree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/>
          <p:nvPr/>
        </p:nvSpPr>
        <p:spPr>
          <a:xfrm>
            <a:off x="3287688" y="978696"/>
            <a:ext cx="4912171" cy="3223563"/>
          </a:xfrm>
          <a:custGeom>
            <a:avLst/>
            <a:gdLst/>
            <a:ahLst/>
            <a:cxnLst/>
            <a:rect l="l" t="t" r="r" b="b"/>
            <a:pathLst>
              <a:path w="5231457" h="3431189">
                <a:moveTo>
                  <a:pt x="0" y="0"/>
                </a:moveTo>
                <a:lnTo>
                  <a:pt x="5231457" y="0"/>
                </a:lnTo>
                <a:lnTo>
                  <a:pt x="5231457" y="3431190"/>
                </a:lnTo>
                <a:lnTo>
                  <a:pt x="0" y="34311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1988" t="-71312" r="-70742" b="-36759"/>
            </a:stretch>
          </a:blipFill>
        </p:spPr>
        <p:txBody>
          <a:bodyPr/>
          <a:lstStyle/>
          <a:p>
            <a:endParaRPr lang="en-ID" sz="1200"/>
          </a:p>
        </p:txBody>
      </p:sp>
      <p:sp>
        <p:nvSpPr>
          <p:cNvPr id="11" name="TextBox 11"/>
          <p:cNvSpPr txBox="1"/>
          <p:nvPr/>
        </p:nvSpPr>
        <p:spPr>
          <a:xfrm>
            <a:off x="839416" y="978696"/>
            <a:ext cx="2530851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sz="3334" dirty="0">
                <a:solidFill>
                  <a:srgbClr val="FFFFFF"/>
                </a:solidFill>
                <a:latin typeface="Times New Roman" panose="02020603050405020304" pitchFamily="18" charset="0"/>
                <a:ea typeface="Archivo Black"/>
                <a:cs typeface="Times New Roman" panose="02020603050405020304" pitchFamily="18" charset="0"/>
                <a:sym typeface="Archivo Black"/>
              </a:rPr>
              <a:t>RESULTS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23392" y="4750790"/>
            <a:ext cx="10945216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2239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</a:rPr>
              <a:t>Based on the graph, </a:t>
            </a:r>
            <a:r>
              <a:rPr lang="en-US" sz="2000" dirty="0">
                <a:solidFill>
                  <a:srgbClr val="00FF00"/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</a:rPr>
              <a:t>tackling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</a:rPr>
              <a:t> appears as the most important element most frequently performed by the defenders, especially when facing Jordan. </a:t>
            </a:r>
          </a:p>
          <a:p>
            <a:pPr marL="342900" indent="-342900" algn="just">
              <a:lnSpc>
                <a:spcPts val="2239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</a:rPr>
              <a:t>Based on the analysis, in defensive situations, Indonesia tended to create a </a:t>
            </a:r>
            <a:r>
              <a:rPr lang="en-US" sz="2000" dirty="0">
                <a:solidFill>
                  <a:srgbClr val="00FF00"/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</a:rPr>
              <a:t>deeper defensive 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</a:rPr>
              <a:t>line when facing aggressive attacks and opponents with strong individual skills.</a:t>
            </a:r>
          </a:p>
        </p:txBody>
      </p:sp>
    </p:spTree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Tech Computer 16x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901026.potx" id="{FD85E87A-7813-4F67-9E59-69B5487A1910}" vid="{BDF94C36-3ACF-4CF1-939F-F4211E6D666F}"/>
    </a:ext>
  </a:extLst>
</a:theme>
</file>

<file path=ppt/theme/theme2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technology circuit board design presentation (widescreen)</Template>
  <TotalTime>71</TotalTime>
  <Words>999</Words>
  <Application>Microsoft Office PowerPoint</Application>
  <PresentationFormat>Widescreen</PresentationFormat>
  <Paragraphs>52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Candara</vt:lpstr>
      <vt:lpstr>Consolas</vt:lpstr>
      <vt:lpstr>Open Sans 1 Bold</vt:lpstr>
      <vt:lpstr>Times New Roman</vt:lpstr>
      <vt:lpstr>Wingdings</vt:lpstr>
      <vt:lpstr>Tech Computer 16x9</vt:lpstr>
      <vt:lpstr>Analysis of Attacking and Defensive Tactics  of the Indonesian National Football Team in the 2024 Asian Cup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</dc:creator>
  <cp:lastModifiedBy>M</cp:lastModifiedBy>
  <cp:revision>17</cp:revision>
  <dcterms:created xsi:type="dcterms:W3CDTF">2025-09-21T03:20:09Z</dcterms:created>
  <dcterms:modified xsi:type="dcterms:W3CDTF">2025-09-21T04:31:48Z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